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Montserrat Semi-Bold" charset="1" panose="00000700000000000000"/>
      <p:regular r:id="rId43"/>
    </p:embeddedFont>
    <p:embeddedFont>
      <p:font typeface="Raleway Italics" charset="1" panose="00000000000000000000"/>
      <p:regular r:id="rId44"/>
    </p:embeddedFont>
    <p:embeddedFont>
      <p:font typeface="Montserrat Bold" charset="1" panose="00000800000000000000"/>
      <p:regular r:id="rId45"/>
    </p:embeddedFont>
    <p:embeddedFont>
      <p:font typeface="Raleway" charset="1" panose="00000000000000000000"/>
      <p:regular r:id="rId46"/>
    </p:embeddedFont>
    <p:embeddedFont>
      <p:font typeface="Raleway Bold" charset="1" panose="00000000000000000000"/>
      <p:regular r:id="rId47"/>
    </p:embeddedFont>
    <p:embeddedFont>
      <p:font typeface="Montserrat" charset="1" panose="00000500000000000000"/>
      <p:regular r:id="rId48"/>
    </p:embeddedFont>
    <p:embeddedFont>
      <p:font typeface="Montserrat Heavy" charset="1" panose="00000A00000000000000"/>
      <p:regular r:id="rId49"/>
    </p:embeddedFont>
    <p:embeddedFont>
      <p:font typeface="Montserrat Medium" charset="1" panose="000006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http://www.linkedin.com/in/raonspielbergberek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://www.linkedin.com/in/raonspielbergberek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colab.research.google.com/drive/1cu6pbA_kRzz6Ua-QtmJYgWukRsnfl8MN?usp=sharing" TargetMode="External" Type="http://schemas.openxmlformats.org/officeDocument/2006/relationships/hyperlink"/><Relationship Id="rId4" Target="https://youtu.be/mr-wN72EaLY" TargetMode="External" Type="http://schemas.openxmlformats.org/officeDocument/2006/relationships/hyperlink"/><Relationship Id="rId5" Target="https://github.com/raonsb/Credit-Risk-Prediction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56814" y="-403607"/>
            <a:ext cx="6531186" cy="11641778"/>
            <a:chOff x="0" y="0"/>
            <a:chExt cx="1720148" cy="30661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0148" cy="3066147"/>
            </a:xfrm>
            <a:custGeom>
              <a:avLst/>
              <a:gdLst/>
              <a:ahLst/>
              <a:cxnLst/>
              <a:rect r="r" b="b" t="t" l="l"/>
              <a:pathLst>
                <a:path h="3066147" w="1720148">
                  <a:moveTo>
                    <a:pt x="0" y="0"/>
                  </a:moveTo>
                  <a:lnTo>
                    <a:pt x="1720148" y="0"/>
                  </a:lnTo>
                  <a:lnTo>
                    <a:pt x="1720148" y="3066147"/>
                  </a:lnTo>
                  <a:lnTo>
                    <a:pt x="0" y="3066147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20148" cy="3104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674092">
            <a:off x="-3513169" y="8339629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828919">
            <a:off x="1076036" y="-4819412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19149891" y="6989710"/>
                </a:moveTo>
                <a:lnTo>
                  <a:pt x="0" y="6989710"/>
                </a:lnTo>
                <a:lnTo>
                  <a:pt x="0" y="0"/>
                </a:lnTo>
                <a:lnTo>
                  <a:pt x="19149891" y="0"/>
                </a:lnTo>
                <a:lnTo>
                  <a:pt x="19149891" y="698971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0148" y="626681"/>
            <a:ext cx="2634645" cy="1008038"/>
          </a:xfrm>
          <a:custGeom>
            <a:avLst/>
            <a:gdLst/>
            <a:ahLst/>
            <a:cxnLst/>
            <a:rect r="r" b="b" t="t" l="l"/>
            <a:pathLst>
              <a:path h="1008038" w="2634645">
                <a:moveTo>
                  <a:pt x="0" y="0"/>
                </a:moveTo>
                <a:lnTo>
                  <a:pt x="2634645" y="0"/>
                </a:lnTo>
                <a:lnTo>
                  <a:pt x="2634645" y="1008038"/>
                </a:lnTo>
                <a:lnTo>
                  <a:pt x="0" y="1008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04395" y="573570"/>
            <a:ext cx="3154658" cy="1114260"/>
          </a:xfrm>
          <a:custGeom>
            <a:avLst/>
            <a:gdLst/>
            <a:ahLst/>
            <a:cxnLst/>
            <a:rect r="r" b="b" t="t" l="l"/>
            <a:pathLst>
              <a:path h="1114260" w="3154658">
                <a:moveTo>
                  <a:pt x="0" y="0"/>
                </a:moveTo>
                <a:lnTo>
                  <a:pt x="3154658" y="0"/>
                </a:lnTo>
                <a:lnTo>
                  <a:pt x="3154658" y="1114260"/>
                </a:lnTo>
                <a:lnTo>
                  <a:pt x="0" y="1114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76543" y="3623946"/>
            <a:ext cx="13543908" cy="1629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8"/>
              </a:lnSpc>
            </a:pPr>
            <a:r>
              <a:rPr lang="en-US" sz="6619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Develop Credit Risk Prediction Model using Machine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7471" y="7188676"/>
            <a:ext cx="5482510" cy="925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3682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Presented by</a:t>
            </a:r>
          </a:p>
          <a:p>
            <a:pPr algn="l">
              <a:lnSpc>
                <a:spcPts val="3497"/>
              </a:lnSpc>
            </a:pPr>
            <a:r>
              <a:rPr lang="en-US" sz="3682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Raon Spielberg Berek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76543" y="5487028"/>
            <a:ext cx="10926946" cy="60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2"/>
              </a:lnSpc>
            </a:pPr>
            <a:r>
              <a:rPr lang="en-US" sz="4760" b="true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 ID/X Partners - Data Scientist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88862" y="804774"/>
            <a:ext cx="621463" cy="82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40"/>
              </a:lnSpc>
            </a:pPr>
            <a:r>
              <a:rPr lang="en-US" sz="646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6543" y="2963546"/>
            <a:ext cx="11522776" cy="49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</a:pPr>
            <a:r>
              <a:rPr lang="en-US" sz="3999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Internship Final Project: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71714" y="3619213"/>
            <a:ext cx="12144571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Understanding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75" y="4823623"/>
            <a:ext cx="8127850" cy="89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78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Mengumpulkan data awal dan menjelajahi karakteristiknya.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253" y="2279749"/>
            <a:ext cx="6913114" cy="3689875"/>
          </a:xfrm>
          <a:custGeom>
            <a:avLst/>
            <a:gdLst/>
            <a:ahLst/>
            <a:cxnLst/>
            <a:rect r="r" b="b" t="t" l="l"/>
            <a:pathLst>
              <a:path h="3689875" w="6913114">
                <a:moveTo>
                  <a:pt x="0" y="0"/>
                </a:moveTo>
                <a:lnTo>
                  <a:pt x="6913115" y="0"/>
                </a:lnTo>
                <a:lnTo>
                  <a:pt x="6913115" y="3689875"/>
                </a:lnTo>
                <a:lnTo>
                  <a:pt x="0" y="36898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143500"/>
            <a:ext cx="6718041" cy="4114800"/>
          </a:xfrm>
          <a:custGeom>
            <a:avLst/>
            <a:gdLst/>
            <a:ahLst/>
            <a:cxnLst/>
            <a:rect r="r" b="b" t="t" l="l"/>
            <a:pathLst>
              <a:path h="4114800" w="6718041">
                <a:moveTo>
                  <a:pt x="0" y="0"/>
                </a:moveTo>
                <a:lnTo>
                  <a:pt x="6718041" y="0"/>
                </a:lnTo>
                <a:lnTo>
                  <a:pt x="6718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Understanding: Basic Understanding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46741" y="2234314"/>
            <a:ext cx="10200028" cy="693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 yang berisikan data pinjaman dari tahun 2007-2014 (jumlah pinjaman, profil peminjam, dsb).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Terdapat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75 kolom dan 466.285 baris data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dengan masing-masing tipe data memiliki jumlah kolom sebagai berikut: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Float: 46 Kolom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Int: 7 Kolom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Object: 22 Kolom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Terlihat juga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belum terdapat kolom target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/labelnya, maka akan dibuat nanti.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Banyak kolom yang tidak relevan untuk diolah model ML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akan didrop nanti (cth: kolom “Unnamed: 0” hanyalah indeks yang tidak diperlukan).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7199" y="1891070"/>
            <a:ext cx="4975141" cy="4415687"/>
          </a:xfrm>
          <a:custGeom>
            <a:avLst/>
            <a:gdLst/>
            <a:ahLst/>
            <a:cxnLst/>
            <a:rect r="r" b="b" t="t" l="l"/>
            <a:pathLst>
              <a:path h="4415687" w="4975141">
                <a:moveTo>
                  <a:pt x="0" y="0"/>
                </a:moveTo>
                <a:lnTo>
                  <a:pt x="4975141" y="0"/>
                </a:lnTo>
                <a:lnTo>
                  <a:pt x="4975141" y="4415687"/>
                </a:lnTo>
                <a:lnTo>
                  <a:pt x="0" y="4415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79195" y="4515763"/>
            <a:ext cx="6961982" cy="4986519"/>
          </a:xfrm>
          <a:custGeom>
            <a:avLst/>
            <a:gdLst/>
            <a:ahLst/>
            <a:cxnLst/>
            <a:rect r="r" b="b" t="t" l="l"/>
            <a:pathLst>
              <a:path h="4986519" w="6961982">
                <a:moveTo>
                  <a:pt x="0" y="0"/>
                </a:moveTo>
                <a:lnTo>
                  <a:pt x="6961982" y="0"/>
                </a:lnTo>
                <a:lnTo>
                  <a:pt x="6961982" y="4986519"/>
                </a:lnTo>
                <a:lnTo>
                  <a:pt x="0" y="4986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9144000" y="2138002"/>
            <a:ext cx="8403125" cy="6441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Terdapat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20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kolom memiliki persentase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missing values &gt;= 50%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dan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17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diantaranya bahkan memiliki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100% missing values.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Kolom-kolom tersebut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akan didrop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nanti guna menjaga kualitas model.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Terlihat juga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belum terdapat kolom target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/labelnya, maka akan dibuat nanti.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Sisa kolom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yang memiliki missing values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&lt;50%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akan dihandle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“replace with median value”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atau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didrop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juga jika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persentase missingnya relatif sedikit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Understanding: Checking Missing Values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4067" y="3547634"/>
            <a:ext cx="7227702" cy="2535769"/>
          </a:xfrm>
          <a:custGeom>
            <a:avLst/>
            <a:gdLst/>
            <a:ahLst/>
            <a:cxnLst/>
            <a:rect r="r" b="b" t="t" l="l"/>
            <a:pathLst>
              <a:path h="2535769" w="7227702">
                <a:moveTo>
                  <a:pt x="0" y="0"/>
                </a:moveTo>
                <a:lnTo>
                  <a:pt x="7227702" y="0"/>
                </a:lnTo>
                <a:lnTo>
                  <a:pt x="7227702" y="2535769"/>
                </a:lnTo>
                <a:lnTo>
                  <a:pt x="0" y="2535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9144000" y="4052008"/>
            <a:ext cx="8144005" cy="148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Terlihat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tidak terdapat duplicate values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maka tidak perlu menghandle duplicate values.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90581" y="800100"/>
            <a:ext cx="14306838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Understanding: Checking Duplicate Values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71714" y="3619213"/>
            <a:ext cx="12144571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75" y="4823623"/>
            <a:ext cx="8127850" cy="89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78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Membersihkan dan melakukan pra-pemrosesan data awal.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7145" y="2279749"/>
            <a:ext cx="7562818" cy="3053488"/>
          </a:xfrm>
          <a:custGeom>
            <a:avLst/>
            <a:gdLst/>
            <a:ahLst/>
            <a:cxnLst/>
            <a:rect r="r" b="b" t="t" l="l"/>
            <a:pathLst>
              <a:path h="3053488" w="7562818">
                <a:moveTo>
                  <a:pt x="0" y="0"/>
                </a:moveTo>
                <a:lnTo>
                  <a:pt x="7562819" y="0"/>
                </a:lnTo>
                <a:lnTo>
                  <a:pt x="7562819" y="3053488"/>
                </a:lnTo>
                <a:lnTo>
                  <a:pt x="0" y="3053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883794" y="4117437"/>
            <a:ext cx="4477493" cy="3575184"/>
          </a:xfrm>
          <a:custGeom>
            <a:avLst/>
            <a:gdLst/>
            <a:ahLst/>
            <a:cxnLst/>
            <a:rect r="r" b="b" t="t" l="l"/>
            <a:pathLst>
              <a:path h="3575184" w="4477493">
                <a:moveTo>
                  <a:pt x="0" y="0"/>
                </a:moveTo>
                <a:lnTo>
                  <a:pt x="4477493" y="0"/>
                </a:lnTo>
                <a:lnTo>
                  <a:pt x="4477493" y="3575184"/>
                </a:lnTo>
                <a:lnTo>
                  <a:pt x="0" y="3575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41551" y="5183838"/>
            <a:ext cx="3243163" cy="4074462"/>
          </a:xfrm>
          <a:custGeom>
            <a:avLst/>
            <a:gdLst/>
            <a:ahLst/>
            <a:cxnLst/>
            <a:rect r="r" b="b" t="t" l="l"/>
            <a:pathLst>
              <a:path h="4074462" w="3243163">
                <a:moveTo>
                  <a:pt x="0" y="0"/>
                </a:moveTo>
                <a:lnTo>
                  <a:pt x="3243163" y="0"/>
                </a:lnTo>
                <a:lnTo>
                  <a:pt x="3243163" y="4074462"/>
                </a:lnTo>
                <a:lnTo>
                  <a:pt x="0" y="4074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1: Membuat Kolom Target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79964" y="1971322"/>
            <a:ext cx="9668204" cy="7927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Dibuatlah kolom “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credit_risk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” yang merepresentasikan suatu baris data peminjam apakah memiliki karakteristik risiko peminjaman yang: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good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” ⟶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kemungkinan tinggi lancar melunasi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atau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bad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” ⟶ kemungkinan rendah lancar melunasi alias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akan telat bayar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Dibuat berdasarkan status peminjam dari kolom “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loan_status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”.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Terlihat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distribusi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jumlah baris data yang memiliki value credit_risk “Good” adalah sangat jauh berbeda dari yang “Bad” (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imbalance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). Imbalance data akan dihandle pada Data Preparation 2.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09060" y="1757638"/>
            <a:ext cx="12069881" cy="2730810"/>
          </a:xfrm>
          <a:custGeom>
            <a:avLst/>
            <a:gdLst/>
            <a:ahLst/>
            <a:cxnLst/>
            <a:rect r="r" b="b" t="t" l="l"/>
            <a:pathLst>
              <a:path h="2730810" w="12069881">
                <a:moveTo>
                  <a:pt x="0" y="0"/>
                </a:moveTo>
                <a:lnTo>
                  <a:pt x="12069880" y="0"/>
                </a:lnTo>
                <a:lnTo>
                  <a:pt x="12069880" y="2730811"/>
                </a:lnTo>
                <a:lnTo>
                  <a:pt x="0" y="2730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705550" y="800100"/>
            <a:ext cx="1487690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1: Removing Irrelevant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8686" y="4459874"/>
            <a:ext cx="14590628" cy="5001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Kolom-kolom yang didrop: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Unnamed: 0 → Hanya indeks, tidak diperlukan.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 &amp; member_id → ID unik yang tidak berkontribusi pada analisis atau model prediksi.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url → Link tidak digunakan dalam analisis.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desc → Deskripsi teks panjang, tidak digunakan.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zip_code → Data kode pos biasanya t</a:t>
            </a: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idak berpengaruh signifikan dalam analisis pinjaman.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policy_code → Hanya m</a:t>
            </a: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emiliki satu nilai unik, sehingga tidak informatif.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application_type → Semua data memiliki nilai yang sama, bisa dihapus.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emp_title → Deskripsi teks yang tidak diperlukan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title → Deskripsi teks yang tidak diperlukan</a:t>
            </a:r>
          </a:p>
          <a:p>
            <a:pPr algn="l" marL="557649" indent="-278824" lvl="1">
              <a:lnSpc>
                <a:spcPts val="3331"/>
              </a:lnSpc>
              <a:buAutoNum type="arabicPeriod" startAt="1"/>
            </a:pPr>
            <a:r>
              <a:rPr lang="en-US" sz="258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loan_status → Hanya digunakan untuk menentukan kolom target, setelah digunakan maka akan dihapus guna menghindari korelasi yang sangat tinggi dengan kolom credit_risk.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55011" y="1815902"/>
            <a:ext cx="14340745" cy="3083260"/>
          </a:xfrm>
          <a:custGeom>
            <a:avLst/>
            <a:gdLst/>
            <a:ahLst/>
            <a:cxnLst/>
            <a:rect r="r" b="b" t="t" l="l"/>
            <a:pathLst>
              <a:path h="3083260" w="14340745">
                <a:moveTo>
                  <a:pt x="0" y="0"/>
                </a:moveTo>
                <a:lnTo>
                  <a:pt x="14340745" y="0"/>
                </a:lnTo>
                <a:lnTo>
                  <a:pt x="14340745" y="3083260"/>
                </a:lnTo>
                <a:lnTo>
                  <a:pt x="0" y="3083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1: Handle Missing Values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05370" y="4861062"/>
            <a:ext cx="13840026" cy="495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Kolom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≥50% Missing Values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dihandle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didrop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langsung.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Kolom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100% Missing Values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17 kolom, termasuk max_bal_bc, open_rv_24m, inq_fi, dti_joint, dan lainnya.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Kolom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≥50% Missing Values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 kolom, yaitu mths_sinc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e_last_record (87.56%), mths_since_last_major_derog (78.77%), dan mths_since_last_delinq (53.69%)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7694" y="2213059"/>
            <a:ext cx="9199874" cy="6313414"/>
          </a:xfrm>
          <a:custGeom>
            <a:avLst/>
            <a:gdLst/>
            <a:ahLst/>
            <a:cxnLst/>
            <a:rect r="r" b="b" t="t" l="l"/>
            <a:pathLst>
              <a:path h="6313414" w="9199874">
                <a:moveTo>
                  <a:pt x="0" y="0"/>
                </a:moveTo>
                <a:lnTo>
                  <a:pt x="9199875" y="0"/>
                </a:lnTo>
                <a:lnTo>
                  <a:pt x="9199875" y="6313414"/>
                </a:lnTo>
                <a:lnTo>
                  <a:pt x="0" y="6313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1: Handle Missing Values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97569" y="2377406"/>
            <a:ext cx="7776633" cy="594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Mengonversi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next_pymnt_d ke format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datetime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lalu mengisi nilai missing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median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Mengisi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kolom tot_coll_amt, tot_cur_bal, total_rev_hi_lim yang memiliki missing value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&gt;15% dan &lt;49%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median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Menghapus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sisa baris data yang memiliki missing values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&lt;5%.</a:t>
            </a:r>
          </a:p>
          <a:p>
            <a:pPr algn="l">
              <a:lnSpc>
                <a:spcPts val="39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61313" y="1872147"/>
            <a:ext cx="12365373" cy="3616872"/>
          </a:xfrm>
          <a:custGeom>
            <a:avLst/>
            <a:gdLst/>
            <a:ahLst/>
            <a:cxnLst/>
            <a:rect r="r" b="b" t="t" l="l"/>
            <a:pathLst>
              <a:path h="3616872" w="12365373">
                <a:moveTo>
                  <a:pt x="0" y="0"/>
                </a:moveTo>
                <a:lnTo>
                  <a:pt x="12365374" y="0"/>
                </a:lnTo>
                <a:lnTo>
                  <a:pt x="12365374" y="3616872"/>
                </a:lnTo>
                <a:lnTo>
                  <a:pt x="0" y="3616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1: Changing Data Type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14880" y="5606391"/>
            <a:ext cx="13258240" cy="347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29" indent="-331315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Mengubah tipe data kolom object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yang mengandung data tanggal menjadi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bertipe data datetime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sehingga bisa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dianalisis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lebih lanjut pada tahap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EDA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>
              <a:lnSpc>
                <a:spcPts val="3959"/>
              </a:lnSpc>
            </a:pPr>
          </a:p>
          <a:p>
            <a:pPr algn="l" marL="662629" indent="-331315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Mengonversi data kategorikal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kolom ‘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term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’ menjadi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numerik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Cth: ‘ 36 months’ menjadi 36 dan ‘ 60 months’ menjadi 60.</a:t>
            </a:r>
          </a:p>
          <a:p>
            <a:pPr algn="l">
              <a:lnSpc>
                <a:spcPts val="39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2293">
            <a:off x="-5799371" y="6668368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4758" y="1142358"/>
            <a:ext cx="4454787" cy="5939715"/>
          </a:xfrm>
          <a:custGeom>
            <a:avLst/>
            <a:gdLst/>
            <a:ahLst/>
            <a:cxnLst/>
            <a:rect r="r" b="b" t="t" l="l"/>
            <a:pathLst>
              <a:path h="5939715" w="4454787">
                <a:moveTo>
                  <a:pt x="0" y="0"/>
                </a:moveTo>
                <a:lnTo>
                  <a:pt x="4454786" y="0"/>
                </a:lnTo>
                <a:lnTo>
                  <a:pt x="4454786" y="5939716"/>
                </a:lnTo>
                <a:lnTo>
                  <a:pt x="0" y="5939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61323" y="293207"/>
            <a:ext cx="2108292" cy="806651"/>
          </a:xfrm>
          <a:custGeom>
            <a:avLst/>
            <a:gdLst/>
            <a:ahLst/>
            <a:cxnLst/>
            <a:rect r="r" b="b" t="t" l="l"/>
            <a:pathLst>
              <a:path h="806651" w="2108292">
                <a:moveTo>
                  <a:pt x="0" y="0"/>
                </a:moveTo>
                <a:lnTo>
                  <a:pt x="2108292" y="0"/>
                </a:lnTo>
                <a:lnTo>
                  <a:pt x="2108292" y="806651"/>
                </a:lnTo>
                <a:lnTo>
                  <a:pt x="0" y="806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7517" y="250706"/>
            <a:ext cx="2524416" cy="891652"/>
          </a:xfrm>
          <a:custGeom>
            <a:avLst/>
            <a:gdLst/>
            <a:ahLst/>
            <a:cxnLst/>
            <a:rect r="r" b="b" t="t" l="l"/>
            <a:pathLst>
              <a:path h="891652" w="2524416">
                <a:moveTo>
                  <a:pt x="0" y="0"/>
                </a:moveTo>
                <a:lnTo>
                  <a:pt x="2524416" y="0"/>
                </a:lnTo>
                <a:lnTo>
                  <a:pt x="2524416" y="891652"/>
                </a:lnTo>
                <a:lnTo>
                  <a:pt x="0" y="891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8382" y="7284364"/>
            <a:ext cx="590864" cy="733578"/>
          </a:xfrm>
          <a:custGeom>
            <a:avLst/>
            <a:gdLst/>
            <a:ahLst/>
            <a:cxnLst/>
            <a:rect r="r" b="b" t="t" l="l"/>
            <a:pathLst>
              <a:path h="733578" w="590864">
                <a:moveTo>
                  <a:pt x="0" y="0"/>
                </a:moveTo>
                <a:lnTo>
                  <a:pt x="590864" y="0"/>
                </a:lnTo>
                <a:lnTo>
                  <a:pt x="590864" y="733579"/>
                </a:lnTo>
                <a:lnTo>
                  <a:pt x="0" y="73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4324" y="8246876"/>
            <a:ext cx="678979" cy="485161"/>
          </a:xfrm>
          <a:custGeom>
            <a:avLst/>
            <a:gdLst/>
            <a:ahLst/>
            <a:cxnLst/>
            <a:rect r="r" b="b" t="t" l="l"/>
            <a:pathLst>
              <a:path h="485161" w="678979">
                <a:moveTo>
                  <a:pt x="0" y="0"/>
                </a:moveTo>
                <a:lnTo>
                  <a:pt x="678979" y="0"/>
                </a:lnTo>
                <a:lnTo>
                  <a:pt x="678979" y="485161"/>
                </a:lnTo>
                <a:lnTo>
                  <a:pt x="0" y="4851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54324" y="8960637"/>
            <a:ext cx="678979" cy="678979"/>
          </a:xfrm>
          <a:custGeom>
            <a:avLst/>
            <a:gdLst/>
            <a:ahLst/>
            <a:cxnLst/>
            <a:rect r="r" b="b" t="t" l="l"/>
            <a:pathLst>
              <a:path h="678979" w="678979">
                <a:moveTo>
                  <a:pt x="0" y="0"/>
                </a:moveTo>
                <a:lnTo>
                  <a:pt x="678979" y="0"/>
                </a:lnTo>
                <a:lnTo>
                  <a:pt x="678979" y="678979"/>
                </a:lnTo>
                <a:lnTo>
                  <a:pt x="0" y="678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01356" y="1646235"/>
            <a:ext cx="7436252" cy="76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5047" b="true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me: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01356" y="7711936"/>
            <a:ext cx="9138369" cy="190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9"/>
              </a:lnSpc>
              <a:spcBef>
                <a:spcPct val="0"/>
              </a:spcBef>
            </a:pP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career in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Information System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specifically in the areas of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analysis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that will optimally utilize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strong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analytical skills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as well as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public speaking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SQL, and Python-based programming skills.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01356" y="2551010"/>
            <a:ext cx="9657944" cy="3814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9"/>
              </a:lnSpc>
              <a:spcBef>
                <a:spcPct val="0"/>
              </a:spcBef>
            </a:pPr>
            <a:r>
              <a:rPr lang="en-US" sz="29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Hi, 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'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 Raon Spielberg Berek, 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final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-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year Information S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ystems s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tudent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at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Harapan Bangsa Institute of Technology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nd 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Jun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or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Data Scien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tist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I possess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strong publi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sp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aking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and a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alytical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inking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ll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honed through experience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coordinating numerou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projects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nd events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ll as worki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ng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on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various data analysis proj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cts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developin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pplicatio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</a:t>
            </a:r>
            <a:r>
              <a:rPr lang="en-US" b="true" sz="2937" strike="noStrike" u="non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ng Java, SQL, and Python</a:t>
            </a:r>
            <a:r>
              <a:rPr lang="en-US" sz="2937" strike="noStrike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24913" y="437592"/>
            <a:ext cx="497307" cy="66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3"/>
              </a:lnSpc>
            </a:pPr>
            <a:r>
              <a:rPr lang="en-US" sz="517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01356" y="6847133"/>
            <a:ext cx="9657944" cy="766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5047" b="true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Employment Objective: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7031" y="7427737"/>
            <a:ext cx="4411193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Kota Bandung, Jawa Barat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07031" y="8246876"/>
            <a:ext cx="4411193" cy="41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raonbereknew@gmail.com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07031" y="9076710"/>
            <a:ext cx="4022514" cy="83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2573" u="sng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  <a:hlinkClick r:id="rId12" tooltip="http://www.linkedin.com/in/raonspielbergberek"/>
              </a:rPr>
              <a:t>Raon Spielberg Berek</a:t>
            </a:r>
          </a:p>
          <a:p>
            <a:pPr algn="l">
              <a:lnSpc>
                <a:spcPts val="3319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26803" y="3619213"/>
            <a:ext cx="14434393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Exloratory Data Analysis (EDA)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75" y="4823623"/>
            <a:ext cx="8127850" cy="44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78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Mengungkap pola dan wawasan dari data.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10883"/>
            <a:ext cx="4898944" cy="3401564"/>
          </a:xfrm>
          <a:custGeom>
            <a:avLst/>
            <a:gdLst/>
            <a:ahLst/>
            <a:cxnLst/>
            <a:rect r="r" b="b" t="t" l="l"/>
            <a:pathLst>
              <a:path h="3401564" w="4898944">
                <a:moveTo>
                  <a:pt x="0" y="0"/>
                </a:moveTo>
                <a:lnTo>
                  <a:pt x="4898944" y="0"/>
                </a:lnTo>
                <a:lnTo>
                  <a:pt x="4898944" y="3401563"/>
                </a:lnTo>
                <a:lnTo>
                  <a:pt x="0" y="3401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47315" y="2110883"/>
            <a:ext cx="4091595" cy="3401564"/>
          </a:xfrm>
          <a:custGeom>
            <a:avLst/>
            <a:gdLst/>
            <a:ahLst/>
            <a:cxnLst/>
            <a:rect r="r" b="b" t="t" l="l"/>
            <a:pathLst>
              <a:path h="3401564" w="4091595">
                <a:moveTo>
                  <a:pt x="0" y="0"/>
                </a:moveTo>
                <a:lnTo>
                  <a:pt x="4091595" y="0"/>
                </a:lnTo>
                <a:lnTo>
                  <a:pt x="4091595" y="3401563"/>
                </a:lnTo>
                <a:lnTo>
                  <a:pt x="0" y="3401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024680"/>
            <a:ext cx="6550563" cy="3570557"/>
          </a:xfrm>
          <a:custGeom>
            <a:avLst/>
            <a:gdLst/>
            <a:ahLst/>
            <a:cxnLst/>
            <a:rect r="r" b="b" t="t" l="l"/>
            <a:pathLst>
              <a:path h="3570557" w="6550563">
                <a:moveTo>
                  <a:pt x="0" y="0"/>
                </a:moveTo>
                <a:lnTo>
                  <a:pt x="6550563" y="0"/>
                </a:lnTo>
                <a:lnTo>
                  <a:pt x="6550563" y="3570556"/>
                </a:lnTo>
                <a:lnTo>
                  <a:pt x="0" y="3570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EDA: Mengecek Distribusi Data Kategorikal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38910" y="2072783"/>
            <a:ext cx="7517513" cy="347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Distribusi Credit Risk Good dan Bad sangat jomplang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/jauh berbeda (imbalance), maka perlu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dihandle dengan teknik oversampling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yang memperbanyak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sistetis Bad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guna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meningkatkan kualitas pelatihan model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79263" y="5958005"/>
            <a:ext cx="10393738" cy="347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Dominasi risiko menengah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Grade B, C, dan D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mendominasi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menunjukkan portofolio dengan kredit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cukup baik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tapi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belum optimal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(seperti Grade A).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Perhatian khusus diperlukan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Terdapat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50.000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peminjam berisiko tinggi (E, F, dan G) yang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butuh pemantauan intensif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4627" y="2294925"/>
            <a:ext cx="9227160" cy="5501694"/>
          </a:xfrm>
          <a:custGeom>
            <a:avLst/>
            <a:gdLst/>
            <a:ahLst/>
            <a:cxnLst/>
            <a:rect r="r" b="b" t="t" l="l"/>
            <a:pathLst>
              <a:path h="5501694" w="9227160">
                <a:moveTo>
                  <a:pt x="0" y="0"/>
                </a:moveTo>
                <a:lnTo>
                  <a:pt x="9227160" y="0"/>
                </a:lnTo>
                <a:lnTo>
                  <a:pt x="9227160" y="5501694"/>
                </a:lnTo>
                <a:lnTo>
                  <a:pt x="0" y="5501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EDA: Mengecek Distribusi Data Numerik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80432" y="2256825"/>
            <a:ext cx="8543503" cy="693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Distribusi bersifat right-skewed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(positively skewed), mengindikasikan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konsentrasi data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pada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jumlah pinjaman kecil hingga sedang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($5.000 – $15.000), dengan sebagian kecil peminjam mengambil pinjaman dalam jumlah besar.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Jumlah peminjam menurun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signifikan seiring meningkatnya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nilai pinjaman di atas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$20.000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menandakan j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umlah besar lebih jarang diajukan.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Fokuskan evaluasi risiko lebih ketat pada pinjaman &gt; $20.000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karena walaupun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jumlahnya lebih sedikit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nilai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kerugiannya jauh lebih besar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jika terjadi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gagal bayar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2179" y="2161599"/>
            <a:ext cx="9647568" cy="6343276"/>
          </a:xfrm>
          <a:custGeom>
            <a:avLst/>
            <a:gdLst/>
            <a:ahLst/>
            <a:cxnLst/>
            <a:rect r="r" b="b" t="t" l="l"/>
            <a:pathLst>
              <a:path h="6343276" w="9647568">
                <a:moveTo>
                  <a:pt x="0" y="0"/>
                </a:moveTo>
                <a:lnTo>
                  <a:pt x="9647568" y="0"/>
                </a:lnTo>
                <a:lnTo>
                  <a:pt x="9647568" y="6343276"/>
                </a:lnTo>
                <a:lnTo>
                  <a:pt x="0" y="6343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105057" y="800100"/>
            <a:ext cx="147473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EDA: Mengecek Korelasi Antar Variabel Numerik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04869" y="2123499"/>
            <a:ext cx="7161726" cy="693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Terlihat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beberapa kolom memiliki korelasi yang sangat tinggi dengan kolom lainnya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(&gt;=0.8), seperti loan_amnt vs funded_amnt (1.00) dan out_prncp vs out_prncp_inv (1.00).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Perlu di drop salah satu kolom yang sangat berkorelasi tinggi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karena informasi yang dikandungnya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sangat mirip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atau hampir identik, sehingga bisa menimbulkan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redundansi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dalam analisis atau model prediktif.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Drop dilakukan pada Data Prep 2.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8810" y="2878328"/>
            <a:ext cx="9438216" cy="4530344"/>
          </a:xfrm>
          <a:custGeom>
            <a:avLst/>
            <a:gdLst/>
            <a:ahLst/>
            <a:cxnLst/>
            <a:rect r="r" b="b" t="t" l="l"/>
            <a:pathLst>
              <a:path h="4530344" w="9438216">
                <a:moveTo>
                  <a:pt x="0" y="0"/>
                </a:moveTo>
                <a:lnTo>
                  <a:pt x="9438216" y="0"/>
                </a:lnTo>
                <a:lnTo>
                  <a:pt x="9438216" y="4530344"/>
                </a:lnTo>
                <a:lnTo>
                  <a:pt x="0" y="4530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105057" y="800100"/>
            <a:ext cx="14073631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EDA: Mengecek Tren Jumlah Pinjaman Berdasarkan Waktu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87026" y="2840228"/>
            <a:ext cx="8245966" cy="693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Jumlah pinjaman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tumbuh perlahan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dari tahun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2007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hingga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pertengahan 2012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menunjukkan fase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adopsi awal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platform pinjaman.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Terjadi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lonjakan tajam pada tahun 2013 dan terutama 2014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mencerminkan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ekspansi besar-besaran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atau meningkatnya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kepercayaan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pengguna.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Tahun 2014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menunjukkan pola naik-turun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ekstrem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menandakan kemungkinan perubahan kebijakan, promosi besar, atau faktor eksternal lainnya.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71714" y="3619213"/>
            <a:ext cx="12144571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75" y="4823623"/>
            <a:ext cx="8127850" cy="89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78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Perbaikan data lebih lanjut berdasarkan </a:t>
            </a:r>
          </a:p>
          <a:p>
            <a:pPr algn="ctr">
              <a:lnSpc>
                <a:spcPts val="3593"/>
              </a:lnSpc>
            </a:pPr>
            <a:r>
              <a:rPr lang="en-US" sz="278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temuan EDA.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00246"/>
            <a:ext cx="7357737" cy="4837712"/>
          </a:xfrm>
          <a:custGeom>
            <a:avLst/>
            <a:gdLst/>
            <a:ahLst/>
            <a:cxnLst/>
            <a:rect r="r" b="b" t="t" l="l"/>
            <a:pathLst>
              <a:path h="4837712" w="7357737">
                <a:moveTo>
                  <a:pt x="0" y="0"/>
                </a:moveTo>
                <a:lnTo>
                  <a:pt x="7357737" y="0"/>
                </a:lnTo>
                <a:lnTo>
                  <a:pt x="7357737" y="4837712"/>
                </a:lnTo>
                <a:lnTo>
                  <a:pt x="0" y="4837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901563" y="1700246"/>
            <a:ext cx="7357737" cy="4837712"/>
          </a:xfrm>
          <a:custGeom>
            <a:avLst/>
            <a:gdLst/>
            <a:ahLst/>
            <a:cxnLst/>
            <a:rect r="r" b="b" t="t" l="l"/>
            <a:pathLst>
              <a:path h="4837712" w="7357737">
                <a:moveTo>
                  <a:pt x="0" y="0"/>
                </a:moveTo>
                <a:lnTo>
                  <a:pt x="7357737" y="0"/>
                </a:lnTo>
                <a:lnTo>
                  <a:pt x="7357737" y="4837712"/>
                </a:lnTo>
                <a:lnTo>
                  <a:pt x="0" y="4837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2: Multicollinearity Reduction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5376" y="6893778"/>
            <a:ext cx="15263924" cy="247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812" indent="-331406" lvl="1">
              <a:lnSpc>
                <a:spcPts val="3960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Dilakukan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drop kolom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yang memiliki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korelasi sangat tinggi dengan kolom lainnya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(korelasi &gt;= 0.8).</a:t>
            </a:r>
          </a:p>
          <a:p>
            <a:pPr algn="l" marL="662812" indent="-331406" lvl="1">
              <a:lnSpc>
                <a:spcPts val="3960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Dipilih salah satu kolom yang representatif dalam pasangan kolom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yang bekorelasi tersebut. Contoh: loan_amnt, funded_amnt, dan funded_amnt_inv → hanya loan_amnt yang disimpan.</a:t>
            </a:r>
          </a:p>
        </p:txBody>
      </p:sp>
      <p:sp>
        <p:nvSpPr>
          <p:cNvPr name="AutoShape 8" id="8"/>
          <p:cNvSpPr/>
          <p:nvPr/>
        </p:nvSpPr>
        <p:spPr>
          <a:xfrm>
            <a:off x="8631842" y="4119102"/>
            <a:ext cx="1043365" cy="0"/>
          </a:xfrm>
          <a:prstGeom prst="line">
            <a:avLst/>
          </a:prstGeom>
          <a:ln cap="flat" w="152400">
            <a:solidFill>
              <a:srgbClr val="36E9FD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906" y="1784645"/>
            <a:ext cx="8190094" cy="5272373"/>
          </a:xfrm>
          <a:custGeom>
            <a:avLst/>
            <a:gdLst/>
            <a:ahLst/>
            <a:cxnLst/>
            <a:rect r="r" b="b" t="t" l="l"/>
            <a:pathLst>
              <a:path h="5272373" w="8190094">
                <a:moveTo>
                  <a:pt x="0" y="0"/>
                </a:moveTo>
                <a:lnTo>
                  <a:pt x="8190094" y="0"/>
                </a:lnTo>
                <a:lnTo>
                  <a:pt x="8190094" y="5272373"/>
                </a:lnTo>
                <a:lnTo>
                  <a:pt x="0" y="5272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29449" y="6671313"/>
            <a:ext cx="7710526" cy="2852895"/>
          </a:xfrm>
          <a:custGeom>
            <a:avLst/>
            <a:gdLst/>
            <a:ahLst/>
            <a:cxnLst/>
            <a:rect r="r" b="b" t="t" l="l"/>
            <a:pathLst>
              <a:path h="2852895" w="7710526">
                <a:moveTo>
                  <a:pt x="0" y="0"/>
                </a:moveTo>
                <a:lnTo>
                  <a:pt x="7710526" y="0"/>
                </a:lnTo>
                <a:lnTo>
                  <a:pt x="7710526" y="2852894"/>
                </a:lnTo>
                <a:lnTo>
                  <a:pt x="0" y="2852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2: Encoding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98105" y="1746545"/>
            <a:ext cx="8282247" cy="7778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609" indent="-305804" lvl="1">
              <a:lnSpc>
                <a:spcPts val="3654"/>
              </a:lnSpc>
              <a:buFont typeface="Arial"/>
              <a:buChar char="•"/>
            </a:pPr>
            <a:r>
              <a:rPr lang="en-US" b="true" sz="283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Dilakukan encoding pada variabel kategorikal</a:t>
            </a:r>
            <a:r>
              <a:rPr lang="en-US" sz="28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untuk mengubah data non-numerik menjadi format yang dapat diproses oleh model ML.</a:t>
            </a:r>
          </a:p>
          <a:p>
            <a:pPr algn="l">
              <a:lnSpc>
                <a:spcPts val="3654"/>
              </a:lnSpc>
            </a:pPr>
          </a:p>
          <a:p>
            <a:pPr algn="l" marL="611609" indent="-305804" lvl="1">
              <a:lnSpc>
                <a:spcPts val="3654"/>
              </a:lnSpc>
              <a:buFont typeface="Arial"/>
              <a:buChar char="•"/>
            </a:pPr>
            <a:r>
              <a:rPr lang="en-US" b="true" sz="283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Diterapkan Ordinal Encoding pada kolom dengan hierarki jelas:</a:t>
            </a:r>
            <a:r>
              <a:rPr lang="en-US" sz="28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"credit_risk" (0 = Bad, 1 = Good), "grade", "sub_grade", "emp_length", dan "verification_status" untuk mempertahankan urutan logika nilai kategorinya.</a:t>
            </a:r>
          </a:p>
          <a:p>
            <a:pPr algn="l">
              <a:lnSpc>
                <a:spcPts val="3654"/>
              </a:lnSpc>
            </a:pPr>
          </a:p>
          <a:p>
            <a:pPr algn="l" marL="611609" indent="-305804" lvl="1">
              <a:lnSpc>
                <a:spcPts val="3654"/>
              </a:lnSpc>
              <a:buFont typeface="Arial"/>
              <a:buChar char="•"/>
            </a:pPr>
            <a:r>
              <a:rPr lang="en-US" b="true" sz="2832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Digunakan Label Encoding pada kolom tanpa hierark</a:t>
            </a:r>
            <a:r>
              <a:rPr lang="en-US" sz="283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 ("home_ownership", "purpose", "addr_state", "initial_list_status", "pymnt_plan") yang hanya membutuhkan transformasi ke nilai numerik tanpa makna urutan.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048" y="2415506"/>
            <a:ext cx="9171640" cy="5755204"/>
          </a:xfrm>
          <a:custGeom>
            <a:avLst/>
            <a:gdLst/>
            <a:ahLst/>
            <a:cxnLst/>
            <a:rect r="r" b="b" t="t" l="l"/>
            <a:pathLst>
              <a:path h="5755204" w="9171640">
                <a:moveTo>
                  <a:pt x="0" y="0"/>
                </a:moveTo>
                <a:lnTo>
                  <a:pt x="9171640" y="0"/>
                </a:lnTo>
                <a:lnTo>
                  <a:pt x="9171640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2: Train Test Split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56688" y="3141740"/>
            <a:ext cx="7517513" cy="396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Meng-drop kolom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dengan tipe data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datetime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karena tidak relevan untuk model.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Memisahkan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fitur (X) dan target (y).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Membagi dataset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menjadi 80% data latih dan 20% data uji.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4067" y="2276272"/>
            <a:ext cx="8824120" cy="5437864"/>
          </a:xfrm>
          <a:custGeom>
            <a:avLst/>
            <a:gdLst/>
            <a:ahLst/>
            <a:cxnLst/>
            <a:rect r="r" b="b" t="t" l="l"/>
            <a:pathLst>
              <a:path h="5437864" w="8824120">
                <a:moveTo>
                  <a:pt x="0" y="0"/>
                </a:moveTo>
                <a:lnTo>
                  <a:pt x="8824120" y="0"/>
                </a:lnTo>
                <a:lnTo>
                  <a:pt x="8824120" y="5437864"/>
                </a:lnTo>
                <a:lnTo>
                  <a:pt x="0" y="5437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2: Handling Imbalance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23365" y="2321080"/>
            <a:ext cx="8424431" cy="693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SMOTE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(synthetic minority over-sampling technique) diterapkan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hanya pada data training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untuk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menyeimbangkan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kelas Good dan Bad dengan menambah sampel sintetik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kelas minoritas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(kelas Bad).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Proses dilakukan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setelah train-test split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guna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mencegah data leakage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dan memastikan evaluasi model tetap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objektif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Tujuannya meningkatkan kinerja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 pada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prediksi kelas minoritas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tanpa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mengganggu distribusi asli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test.</a:t>
            </a:r>
          </a:p>
          <a:p>
            <a:pPr algn="l">
              <a:lnSpc>
                <a:spcPts val="39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2293">
            <a:off x="-5799371" y="6668368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075081"/>
            <a:ext cx="1488600" cy="14886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976979"/>
            <a:ext cx="1488600" cy="14886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5875185"/>
            <a:ext cx="1488600" cy="14886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013673" y="742308"/>
            <a:ext cx="10260654" cy="88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8"/>
              </a:lnSpc>
            </a:pPr>
            <a:r>
              <a:rPr lang="en-US" sz="5847" b="true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Course and Certification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95512" y="2496441"/>
            <a:ext cx="11248410" cy="72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Distinction Graduate </a:t>
            </a:r>
          </a:p>
          <a:p>
            <a:pPr algn="l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Google Bangkit Academy 2024 Batch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16369" y="2496441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June 2024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95512" y="4398338"/>
            <a:ext cx="11248410" cy="72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 Specialization </a:t>
            </a:r>
          </a:p>
          <a:p>
            <a:pPr algn="l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DeepLearning.AI, Stanford University, Coursera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16369" y="4398338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April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5512" y="6296545"/>
            <a:ext cx="11248410" cy="72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Oracle Foundations </a:t>
            </a:r>
          </a:p>
          <a:p>
            <a:pPr algn="l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ORACLE UNIVERSITY, ITHB Career Resource Center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16369" y="6296545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April 2024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7769700"/>
            <a:ext cx="1488600" cy="14886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995512" y="8191060"/>
            <a:ext cx="11248410" cy="72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Learn Data Analysis with Python</a:t>
            </a:r>
          </a:p>
          <a:p>
            <a:pPr algn="l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 Dicoding Indonesia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16369" y="8191060"/>
            <a:ext cx="5387098" cy="36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5"/>
              </a:lnSpc>
            </a:pPr>
            <a:r>
              <a:rPr lang="en-US" sz="294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March 2024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758569"/>
            <a:ext cx="9227988" cy="4233340"/>
          </a:xfrm>
          <a:custGeom>
            <a:avLst/>
            <a:gdLst/>
            <a:ahLst/>
            <a:cxnLst/>
            <a:rect r="r" b="b" t="t" l="l"/>
            <a:pathLst>
              <a:path h="4233340" w="9227988">
                <a:moveTo>
                  <a:pt x="0" y="0"/>
                </a:moveTo>
                <a:lnTo>
                  <a:pt x="9227988" y="0"/>
                </a:lnTo>
                <a:lnTo>
                  <a:pt x="9227988" y="4233340"/>
                </a:lnTo>
                <a:lnTo>
                  <a:pt x="0" y="423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Preparation 2: Standarization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56688" y="2720469"/>
            <a:ext cx="7517513" cy="446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fitur pada train dan test distandarisasi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menggunakan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StandardScaler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agar memiliki distribusi dengan mean = 0 dan standar deviasi = 1.</a:t>
            </a:r>
          </a:p>
          <a:p>
            <a:pPr algn="l">
              <a:lnSpc>
                <a:spcPts val="3959"/>
              </a:lnSpc>
            </a:pP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Hasil transformasi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dikonversi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kembali menjadi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DataFrame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dengan nama kolom yang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sama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seperti data awal.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71714" y="3619213"/>
            <a:ext cx="12144571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Modelling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75" y="4823623"/>
            <a:ext cx="8127850" cy="89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78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Membangun dan melatih model prediktif klasifikasi (Good or Bad).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0265" y="2235248"/>
            <a:ext cx="6925279" cy="2674889"/>
          </a:xfrm>
          <a:custGeom>
            <a:avLst/>
            <a:gdLst/>
            <a:ahLst/>
            <a:cxnLst/>
            <a:rect r="r" b="b" t="t" l="l"/>
            <a:pathLst>
              <a:path h="2674889" w="6925279">
                <a:moveTo>
                  <a:pt x="0" y="0"/>
                </a:moveTo>
                <a:lnTo>
                  <a:pt x="6925279" y="0"/>
                </a:lnTo>
                <a:lnTo>
                  <a:pt x="6925279" y="2674889"/>
                </a:lnTo>
                <a:lnTo>
                  <a:pt x="0" y="2674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15691" y="3531469"/>
            <a:ext cx="6170796" cy="2591734"/>
          </a:xfrm>
          <a:custGeom>
            <a:avLst/>
            <a:gdLst/>
            <a:ahLst/>
            <a:cxnLst/>
            <a:rect r="r" b="b" t="t" l="l"/>
            <a:pathLst>
              <a:path h="2591734" w="6170796">
                <a:moveTo>
                  <a:pt x="0" y="0"/>
                </a:moveTo>
                <a:lnTo>
                  <a:pt x="6170796" y="0"/>
                </a:lnTo>
                <a:lnTo>
                  <a:pt x="6170796" y="2591734"/>
                </a:lnTo>
                <a:lnTo>
                  <a:pt x="0" y="25917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45681" y="4827336"/>
            <a:ext cx="6443813" cy="2674183"/>
          </a:xfrm>
          <a:custGeom>
            <a:avLst/>
            <a:gdLst/>
            <a:ahLst/>
            <a:cxnLst/>
            <a:rect r="r" b="b" t="t" l="l"/>
            <a:pathLst>
              <a:path h="2674183" w="6443813">
                <a:moveTo>
                  <a:pt x="0" y="0"/>
                </a:moveTo>
                <a:lnTo>
                  <a:pt x="6443814" y="0"/>
                </a:lnTo>
                <a:lnTo>
                  <a:pt x="6443814" y="2674183"/>
                </a:lnTo>
                <a:lnTo>
                  <a:pt x="0" y="267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851514" y="5940058"/>
            <a:ext cx="5564224" cy="3122921"/>
          </a:xfrm>
          <a:custGeom>
            <a:avLst/>
            <a:gdLst/>
            <a:ahLst/>
            <a:cxnLst/>
            <a:rect r="r" b="b" t="t" l="l"/>
            <a:pathLst>
              <a:path h="3122921" w="5564224">
                <a:moveTo>
                  <a:pt x="0" y="0"/>
                </a:moveTo>
                <a:lnTo>
                  <a:pt x="5564223" y="0"/>
                </a:lnTo>
                <a:lnTo>
                  <a:pt x="5564223" y="3122921"/>
                </a:lnTo>
                <a:lnTo>
                  <a:pt x="0" y="3122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490146" y="6833722"/>
            <a:ext cx="5887753" cy="2752524"/>
          </a:xfrm>
          <a:custGeom>
            <a:avLst/>
            <a:gdLst/>
            <a:ahLst/>
            <a:cxnLst/>
            <a:rect r="r" b="b" t="t" l="l"/>
            <a:pathLst>
              <a:path h="2752524" w="5887753">
                <a:moveTo>
                  <a:pt x="0" y="0"/>
                </a:moveTo>
                <a:lnTo>
                  <a:pt x="5887752" y="0"/>
                </a:lnTo>
                <a:lnTo>
                  <a:pt x="5887752" y="2752525"/>
                </a:lnTo>
                <a:lnTo>
                  <a:pt x="0" y="27525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Data Modelling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19145" y="3331477"/>
            <a:ext cx="6740155" cy="396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Dibangun dan dilatihlah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5 model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ML klasifikasi yang umum digunakan: 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Logistic Regression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Decision Tree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Random Forest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XGBoost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(Gradient Boosting)</a:t>
            </a:r>
          </a:p>
          <a:p>
            <a:pPr algn="l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KNN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(K-Nearest Neighbors).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0438" y="2532883"/>
            <a:ext cx="4406539" cy="3545491"/>
          </a:xfrm>
          <a:custGeom>
            <a:avLst/>
            <a:gdLst/>
            <a:ahLst/>
            <a:cxnLst/>
            <a:rect r="r" b="b" t="t" l="l"/>
            <a:pathLst>
              <a:path h="3545491" w="4406539">
                <a:moveTo>
                  <a:pt x="0" y="0"/>
                </a:moveTo>
                <a:lnTo>
                  <a:pt x="4406540" y="0"/>
                </a:lnTo>
                <a:lnTo>
                  <a:pt x="4406540" y="3545491"/>
                </a:lnTo>
                <a:lnTo>
                  <a:pt x="0" y="3545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793022" y="6062033"/>
            <a:ext cx="4350978" cy="3505581"/>
          </a:xfrm>
          <a:custGeom>
            <a:avLst/>
            <a:gdLst/>
            <a:ahLst/>
            <a:cxnLst/>
            <a:rect r="r" b="b" t="t" l="l"/>
            <a:pathLst>
              <a:path h="3505581" w="4350978">
                <a:moveTo>
                  <a:pt x="0" y="0"/>
                </a:moveTo>
                <a:lnTo>
                  <a:pt x="4350978" y="0"/>
                </a:lnTo>
                <a:lnTo>
                  <a:pt x="4350978" y="3505580"/>
                </a:lnTo>
                <a:lnTo>
                  <a:pt x="0" y="3505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063328" y="2532883"/>
            <a:ext cx="4285312" cy="3472000"/>
          </a:xfrm>
          <a:custGeom>
            <a:avLst/>
            <a:gdLst/>
            <a:ahLst/>
            <a:cxnLst/>
            <a:rect r="r" b="b" t="t" l="l"/>
            <a:pathLst>
              <a:path h="3472000" w="4285312">
                <a:moveTo>
                  <a:pt x="0" y="0"/>
                </a:moveTo>
                <a:lnTo>
                  <a:pt x="4285311" y="0"/>
                </a:lnTo>
                <a:lnTo>
                  <a:pt x="4285311" y="3472000"/>
                </a:lnTo>
                <a:lnTo>
                  <a:pt x="0" y="3472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821787" y="6004883"/>
            <a:ext cx="4296440" cy="3505581"/>
          </a:xfrm>
          <a:custGeom>
            <a:avLst/>
            <a:gdLst/>
            <a:ahLst/>
            <a:cxnLst/>
            <a:rect r="r" b="b" t="t" l="l"/>
            <a:pathLst>
              <a:path h="3505581" w="4296440">
                <a:moveTo>
                  <a:pt x="0" y="0"/>
                </a:moveTo>
                <a:lnTo>
                  <a:pt x="4296440" y="0"/>
                </a:lnTo>
                <a:lnTo>
                  <a:pt x="4296440" y="3505580"/>
                </a:lnTo>
                <a:lnTo>
                  <a:pt x="0" y="3505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24989" y="2532883"/>
            <a:ext cx="4279943" cy="3428407"/>
          </a:xfrm>
          <a:custGeom>
            <a:avLst/>
            <a:gdLst/>
            <a:ahLst/>
            <a:cxnLst/>
            <a:rect r="r" b="b" t="t" l="l"/>
            <a:pathLst>
              <a:path h="3428407" w="4279943">
                <a:moveTo>
                  <a:pt x="0" y="0"/>
                </a:moveTo>
                <a:lnTo>
                  <a:pt x="4279944" y="0"/>
                </a:lnTo>
                <a:lnTo>
                  <a:pt x="4279944" y="3428407"/>
                </a:lnTo>
                <a:lnTo>
                  <a:pt x="0" y="34284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154608" y="1400175"/>
            <a:ext cx="8127850" cy="44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78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Menilai kinerja dan memilih model terbaik.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Evaluation (Using Testing Dataset)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52924" y="1743754"/>
            <a:ext cx="9382656" cy="2653505"/>
          </a:xfrm>
          <a:custGeom>
            <a:avLst/>
            <a:gdLst/>
            <a:ahLst/>
            <a:cxnLst/>
            <a:rect r="r" b="b" t="t" l="l"/>
            <a:pathLst>
              <a:path h="2653505" w="9382656">
                <a:moveTo>
                  <a:pt x="0" y="0"/>
                </a:moveTo>
                <a:lnTo>
                  <a:pt x="9382656" y="0"/>
                </a:lnTo>
                <a:lnTo>
                  <a:pt x="9382656" y="2653505"/>
                </a:lnTo>
                <a:lnTo>
                  <a:pt x="0" y="26535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2210832" y="800100"/>
            <a:ext cx="13866335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4500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Model Evaluation (Using Testing Dataset)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1346" y="4483663"/>
            <a:ext cx="16405309" cy="495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Logistic Regression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menunjukkan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performa stabil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F1-score tinggi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(0.9809) dan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keseimbangan precision-recall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yang baik, cocok untuk baseline model.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Decision Tree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memiliki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presisi yang baik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namun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recall sedikit lebih rendah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sehingga cenderung melewatkan lebih banyak kasus positif dibanding model lain.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Random Forest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enghasilkan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akurasi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F1-score tinggi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(0.9876)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recall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hampir sempurna (0.9976), menunjukkan kemampuan klasifikasi yang sangat kuat.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XGBoost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adalah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model terbaik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akurasi tertinggi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(98.22%),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F1-score tertinggi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(0.9901), dan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ROC AUC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terbaik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(0.923), sangat unggul dalam mendeteksi kelas positif.</a:t>
            </a:r>
          </a:p>
          <a:p>
            <a:pPr algn="l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KNN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memiliki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performa terendah di semua metrik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dengan recall dan akurasi yang jauh di bawah model lain, sehingga kurang direkomendasikan.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71714" y="2162620"/>
            <a:ext cx="12144571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44881" y="3637040"/>
            <a:ext cx="11998238" cy="396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59"/>
              </a:lnSpc>
            </a:pPr>
            <a:r>
              <a:rPr lang="en-US" sz="306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Dari lima model klasifikasi yang dilatih dan dievaluasi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yaitu Logistic Regression, Decision Tree, Random Forest, XGBoost, dan K-Nearest Neighbors, </a:t>
            </a:r>
            <a:r>
              <a:rPr lang="en-US" sz="306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model XGBoost menunjukkan performa terbaik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Hal ini ditunjukkan melalui </a:t>
            </a:r>
            <a:r>
              <a:rPr lang="en-US" sz="306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akurasi yang tinggi serta tingkat kesalahan klasifikasi yang paling rendah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dibandingkan model lainnya. Oleh karena itu, </a:t>
            </a:r>
            <a:r>
              <a:rPr lang="en-US" sz="306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XGBoost direkomendasikan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sebagai model yang </a:t>
            </a:r>
            <a:r>
              <a:rPr lang="en-US" sz="306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paling optimal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untuk digunakan dalam </a:t>
            </a:r>
            <a:r>
              <a:rPr lang="en-US" sz="306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memprediksi risiko kredit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9362" y="863295"/>
            <a:ext cx="13029275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Business Recommendation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6687" y="2103855"/>
            <a:ext cx="15634625" cy="7432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Gunakan Model XGBoost:</a:t>
            </a:r>
          </a:p>
          <a:p>
            <a:pPr algn="just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Terapkan model XGBoost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untuk prediksi risiko kredit karena memiliki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akurasi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dan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f1-score tertinggi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dibandingkan model lain.</a:t>
            </a:r>
          </a:p>
          <a:p>
            <a:pPr algn="just">
              <a:lnSpc>
                <a:spcPts val="3959"/>
              </a:lnSpc>
            </a:pPr>
          </a:p>
          <a:p>
            <a:pPr algn="just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Percepat dan Otomatiskan Proses Evaluasi Kredit:</a:t>
            </a:r>
          </a:p>
          <a:p>
            <a:pPr algn="just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Model XGBoost dapat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diintegrasikan ke sistem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agar secara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otomatis mengevaluasi pengajuan pinjaman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; misalnya, jika hasil prediksi menunjukkan credit risk = Bad, sistem langsung memberi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notifikasi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 tim analis untuk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verifikasi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lebih lanjut atau meminta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jaminan tambahan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just">
              <a:lnSpc>
                <a:spcPts val="3959"/>
              </a:lnSpc>
            </a:pPr>
          </a:p>
          <a:p>
            <a:pPr algn="just" marL="662615" indent="-331307" lvl="1">
              <a:lnSpc>
                <a:spcPts val="3959"/>
              </a:lnSpc>
              <a:buFont typeface="Arial"/>
              <a:buChar char="•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Kembangkan Strategi Mitigasi Risiko Berdasarkan Data Historis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:</a:t>
            </a:r>
          </a:p>
          <a:p>
            <a:pPr algn="just" marL="1325230" indent="-441743" lvl="2">
              <a:lnSpc>
                <a:spcPts val="3959"/>
              </a:lnSpc>
              <a:buFont typeface="Arial"/>
              <a:buChar char="⚬"/>
            </a:pP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hasil prediksi saat ini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bisa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dianalisis lebih lanjut bersama data baru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untuk mengembangkan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strategi mitigasi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misalnya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menolak otomatis pengajuan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dari peminjam berprofil serupa dengan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catatan gagal bayar 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atau </a:t>
            </a:r>
            <a:r>
              <a:rPr lang="en-US" b="true" sz="306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menyesuaikan bunga pinjaman</a:t>
            </a:r>
            <a:r>
              <a:rPr lang="en-US" sz="306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47679">
            <a:off x="5750070" y="2254213"/>
            <a:ext cx="27455017" cy="10021081"/>
          </a:xfrm>
          <a:custGeom>
            <a:avLst/>
            <a:gdLst/>
            <a:ahLst/>
            <a:cxnLst/>
            <a:rect r="r" b="b" t="t" l="l"/>
            <a:pathLst>
              <a:path h="10021081" w="27455017">
                <a:moveTo>
                  <a:pt x="0" y="0"/>
                </a:moveTo>
                <a:lnTo>
                  <a:pt x="27455017" y="0"/>
                </a:lnTo>
                <a:lnTo>
                  <a:pt x="27455017" y="10021081"/>
                </a:lnTo>
                <a:lnTo>
                  <a:pt x="0" y="1002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161320">
            <a:off x="-5537192" y="-432962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22358" y="4248687"/>
            <a:ext cx="1003531" cy="1003531"/>
          </a:xfrm>
          <a:custGeom>
            <a:avLst/>
            <a:gdLst/>
            <a:ahLst/>
            <a:cxnLst/>
            <a:rect r="r" b="b" t="t" l="l"/>
            <a:pathLst>
              <a:path h="1003531" w="1003531">
                <a:moveTo>
                  <a:pt x="0" y="0"/>
                </a:moveTo>
                <a:lnTo>
                  <a:pt x="1003532" y="0"/>
                </a:lnTo>
                <a:lnTo>
                  <a:pt x="1003532" y="1003531"/>
                </a:lnTo>
                <a:lnTo>
                  <a:pt x="0" y="1003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2358" y="7970812"/>
            <a:ext cx="1003531" cy="1003531"/>
          </a:xfrm>
          <a:custGeom>
            <a:avLst/>
            <a:gdLst/>
            <a:ahLst/>
            <a:cxnLst/>
            <a:rect r="r" b="b" t="t" l="l"/>
            <a:pathLst>
              <a:path h="1003531" w="1003531">
                <a:moveTo>
                  <a:pt x="0" y="0"/>
                </a:moveTo>
                <a:lnTo>
                  <a:pt x="1003532" y="0"/>
                </a:lnTo>
                <a:lnTo>
                  <a:pt x="1003532" y="1003532"/>
                </a:lnTo>
                <a:lnTo>
                  <a:pt x="0" y="100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22358" y="5480818"/>
            <a:ext cx="1003531" cy="1003531"/>
          </a:xfrm>
          <a:custGeom>
            <a:avLst/>
            <a:gdLst/>
            <a:ahLst/>
            <a:cxnLst/>
            <a:rect r="r" b="b" t="t" l="l"/>
            <a:pathLst>
              <a:path h="1003531" w="1003531">
                <a:moveTo>
                  <a:pt x="0" y="0"/>
                </a:moveTo>
                <a:lnTo>
                  <a:pt x="1003532" y="0"/>
                </a:lnTo>
                <a:lnTo>
                  <a:pt x="1003532" y="1003532"/>
                </a:lnTo>
                <a:lnTo>
                  <a:pt x="0" y="10035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22358" y="6712950"/>
            <a:ext cx="1003531" cy="1029263"/>
          </a:xfrm>
          <a:custGeom>
            <a:avLst/>
            <a:gdLst/>
            <a:ahLst/>
            <a:cxnLst/>
            <a:rect r="r" b="b" t="t" l="l"/>
            <a:pathLst>
              <a:path h="1029263" w="1003531">
                <a:moveTo>
                  <a:pt x="0" y="0"/>
                </a:moveTo>
                <a:lnTo>
                  <a:pt x="1003532" y="0"/>
                </a:lnTo>
                <a:lnTo>
                  <a:pt x="1003532" y="1029262"/>
                </a:lnTo>
                <a:lnTo>
                  <a:pt x="0" y="10292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32479" y="1228725"/>
            <a:ext cx="9176274" cy="110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true">
                <a:solidFill>
                  <a:srgbClr val="36E9F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Terima Kasih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37754" y="2456466"/>
            <a:ext cx="9965724" cy="125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Terima kasih telah menyimak presentasi ini.</a:t>
            </a:r>
          </a:p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Jika a</a:t>
            </a: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da pertanyaan, diskusi, atau kolaborasi lebih lanjut,</a:t>
            </a:r>
          </a:p>
          <a:p>
            <a:pPr algn="ctr">
              <a:lnSpc>
                <a:spcPts val="3319"/>
              </a:lnSpc>
            </a:pPr>
            <a:r>
              <a:rPr lang="en-US" sz="2573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 jangan ragu untuk menghubungi saya melalui kontak di bawah ini: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10623" y="4285983"/>
            <a:ext cx="6425590" cy="59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6"/>
              </a:lnSpc>
              <a:spcBef>
                <a:spcPct val="0"/>
              </a:spcBef>
            </a:pPr>
            <a:r>
              <a:rPr lang="en-US" b="true" sz="3497" strike="noStrike" u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raonbereknew@gmail.com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10623" y="6897801"/>
            <a:ext cx="9180253" cy="592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  <a:spcBef>
                <a:spcPct val="0"/>
              </a:spcBef>
            </a:pPr>
            <a:r>
              <a:rPr lang="en-US" sz="3497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+6285774886945 (Phone &amp; WhatsApp)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10623" y="8141522"/>
            <a:ext cx="3657811" cy="59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6"/>
              </a:lnSpc>
              <a:spcBef>
                <a:spcPct val="0"/>
              </a:spcBef>
            </a:pPr>
            <a:r>
              <a:rPr lang="en-US" b="true" sz="3497" strike="noStrike" u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@raonsb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10623" y="5652804"/>
            <a:ext cx="8188466" cy="596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6"/>
              </a:lnSpc>
              <a:spcBef>
                <a:spcPct val="0"/>
              </a:spcBef>
            </a:pPr>
            <a:r>
              <a:rPr lang="en-US" b="true" sz="3497" u="sng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10" tooltip="http://www.linkedin.com/in/raonspielbergberek"/>
              </a:rPr>
              <a:t>Raon Spielberg Berek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90876" y="9840125"/>
            <a:ext cx="3497124" cy="286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"/>
              </a:lnSpc>
            </a:pPr>
            <a:r>
              <a:rPr lang="en-US" sz="1766" i="true">
                <a:solidFill>
                  <a:srgbClr val="FFFFFF">
                    <a:alpha val="49804"/>
                  </a:srgbClr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Slide Template by Canva.com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A64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71714" y="653999"/>
            <a:ext cx="12144571" cy="92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7"/>
              </a:lnSpc>
            </a:pPr>
            <a:r>
              <a:rPr lang="en-US" sz="7197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Agenda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142592"/>
            <a:ext cx="952758" cy="952758"/>
            <a:chOff x="0" y="0"/>
            <a:chExt cx="1270344" cy="127034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9"/>
                  </a:lnSpc>
                </a:pPr>
                <a:r>
                  <a:rPr lang="en-US" sz="2573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33354" y="123198"/>
              <a:ext cx="478023" cy="90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7"/>
                </a:lnSpc>
              </a:pPr>
              <a:r>
                <a:rPr lang="en-US" sz="4238" b="true">
                  <a:solidFill>
                    <a:srgbClr val="0F0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69186" y="2313204"/>
            <a:ext cx="455662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About Company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3499071"/>
            <a:ext cx="952758" cy="952758"/>
            <a:chOff x="0" y="0"/>
            <a:chExt cx="1270344" cy="127034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9"/>
                  </a:lnSpc>
                </a:pPr>
                <a:r>
                  <a:rPr lang="en-US" sz="2573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</a:t>
                </a: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33354" y="123198"/>
              <a:ext cx="478023" cy="90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7"/>
                </a:lnSpc>
              </a:pPr>
              <a:r>
                <a:rPr lang="en-US" sz="4238" b="true">
                  <a:solidFill>
                    <a:srgbClr val="0F0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2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69186" y="3460971"/>
            <a:ext cx="6470862" cy="114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About the Project: Business Understanding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4855551"/>
            <a:ext cx="952758" cy="952758"/>
            <a:chOff x="0" y="0"/>
            <a:chExt cx="1270344" cy="127034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9"/>
                  </a:lnSpc>
                </a:pPr>
                <a:r>
                  <a:rPr lang="en-US" sz="2573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</a:t>
                </a: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433354" y="123198"/>
              <a:ext cx="478023" cy="90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7"/>
                </a:lnSpc>
              </a:pPr>
              <a:r>
                <a:rPr lang="en-US" sz="4238" b="true">
                  <a:solidFill>
                    <a:srgbClr val="0F0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3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69186" y="5026163"/>
            <a:ext cx="5287632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Understanding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28700" y="6212031"/>
            <a:ext cx="952758" cy="952758"/>
            <a:chOff x="0" y="0"/>
            <a:chExt cx="1270344" cy="1270344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9"/>
                  </a:lnSpc>
                </a:pPr>
                <a:r>
                  <a:rPr lang="en-US" sz="2573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</a:t>
                </a: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433354" y="123198"/>
              <a:ext cx="478023" cy="90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7"/>
                </a:lnSpc>
              </a:pPr>
              <a:r>
                <a:rPr lang="en-US" sz="4238" b="true">
                  <a:solidFill>
                    <a:srgbClr val="0F0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4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169186" y="6382643"/>
            <a:ext cx="455662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Preparation 1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28700" y="7571125"/>
            <a:ext cx="952758" cy="952758"/>
            <a:chOff x="0" y="0"/>
            <a:chExt cx="1270344" cy="127034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9"/>
                  </a:lnSpc>
                </a:pPr>
                <a:r>
                  <a:rPr lang="en-US" sz="2573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</a:t>
                </a: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433354" y="123198"/>
              <a:ext cx="478023" cy="90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7"/>
                </a:lnSpc>
              </a:pPr>
              <a:r>
                <a:rPr lang="en-US" sz="4238" b="true">
                  <a:solidFill>
                    <a:srgbClr val="0F0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5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169186" y="7741737"/>
            <a:ext cx="7128678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Exploratory Data Analysis (EDA)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286770" y="2142592"/>
            <a:ext cx="952758" cy="952758"/>
            <a:chOff x="0" y="0"/>
            <a:chExt cx="1270344" cy="1270344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9"/>
                  </a:lnSpc>
                </a:pPr>
                <a:r>
                  <a:rPr lang="en-US" sz="2573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</a:t>
                </a: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433354" y="123198"/>
              <a:ext cx="478023" cy="90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7"/>
                </a:lnSpc>
              </a:pPr>
              <a:r>
                <a:rPr lang="en-US" sz="4238" b="true">
                  <a:solidFill>
                    <a:srgbClr val="0F0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6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1427256" y="2313204"/>
            <a:ext cx="455662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Preparation 2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0286770" y="3499071"/>
            <a:ext cx="952758" cy="952758"/>
            <a:chOff x="0" y="0"/>
            <a:chExt cx="1270344" cy="1270344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9"/>
                  </a:lnSpc>
                </a:pPr>
                <a:r>
                  <a:rPr lang="en-US" sz="2573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</a:t>
                </a:r>
              </a:p>
            </p:txBody>
          </p:sp>
        </p:grpSp>
        <p:sp>
          <p:nvSpPr>
            <p:cNvPr name="TextBox 45" id="45"/>
            <p:cNvSpPr txBox="true"/>
            <p:nvPr/>
          </p:nvSpPr>
          <p:spPr>
            <a:xfrm rot="0">
              <a:off x="433354" y="123198"/>
              <a:ext cx="478023" cy="90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7"/>
                </a:lnSpc>
              </a:pPr>
              <a:r>
                <a:rPr lang="en-US" sz="4238" b="true">
                  <a:solidFill>
                    <a:srgbClr val="0F0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7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1427256" y="3669683"/>
            <a:ext cx="455662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Modelling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0286770" y="4855551"/>
            <a:ext cx="952758" cy="952758"/>
            <a:chOff x="0" y="0"/>
            <a:chExt cx="1270344" cy="1270344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1270344" cy="1270344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19"/>
                  </a:lnSpc>
                </a:pPr>
                <a:r>
                  <a:rPr lang="en-US" sz="2573">
                    <a:solidFill>
                      <a:srgbClr val="FFFFFF"/>
                    </a:solidFill>
                    <a:latin typeface="Raleway"/>
                    <a:ea typeface="Raleway"/>
                    <a:cs typeface="Raleway"/>
                    <a:sym typeface="Raleway"/>
                  </a:rPr>
                  <a:t>1</a:t>
                </a:r>
              </a:p>
            </p:txBody>
          </p:sp>
        </p:grpSp>
        <p:sp>
          <p:nvSpPr>
            <p:cNvPr name="TextBox 51" id="51"/>
            <p:cNvSpPr txBox="true"/>
            <p:nvPr/>
          </p:nvSpPr>
          <p:spPr>
            <a:xfrm rot="0">
              <a:off x="433354" y="123198"/>
              <a:ext cx="478023" cy="9081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67"/>
                </a:lnSpc>
              </a:pPr>
              <a:r>
                <a:rPr lang="en-US" sz="4238" b="true">
                  <a:solidFill>
                    <a:srgbClr val="0F022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8</a:t>
              </a: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1427256" y="5026163"/>
            <a:ext cx="5287632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Model Evaluation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0286770" y="6212031"/>
            <a:ext cx="952758" cy="952758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5746" lIns="35746" bIns="35746" rIns="35746"/>
            <a:lstStyle/>
            <a:p>
              <a:pPr algn="ctr">
                <a:lnSpc>
                  <a:spcPts val="3319"/>
                </a:lnSpc>
              </a:pPr>
              <a:r>
                <a:rPr lang="en-US" sz="2573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10597938" y="6263070"/>
            <a:ext cx="627743" cy="69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4238" b="true">
                <a:solidFill>
                  <a:srgbClr val="0F022E"/>
                </a:solidFill>
                <a:latin typeface="Raleway Bold"/>
                <a:ea typeface="Raleway Bold"/>
                <a:cs typeface="Raleway Bold"/>
                <a:sym typeface="Raleway Bold"/>
              </a:rPr>
              <a:t>9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427256" y="6382643"/>
            <a:ext cx="455662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0286770" y="7568510"/>
            <a:ext cx="952758" cy="952758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35746" lIns="35746" bIns="35746" rIns="35746"/>
            <a:lstStyle/>
            <a:p>
              <a:pPr algn="ctr">
                <a:lnSpc>
                  <a:spcPts val="3319"/>
                </a:lnSpc>
              </a:pPr>
              <a:r>
                <a:rPr lang="en-US" sz="2573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</a:p>
          </p:txBody>
        </p:sp>
      </p:grpSp>
      <p:sp>
        <p:nvSpPr>
          <p:cNvPr name="TextBox 61" id="61"/>
          <p:cNvSpPr txBox="true"/>
          <p:nvPr/>
        </p:nvSpPr>
        <p:spPr>
          <a:xfrm rot="0">
            <a:off x="10479010" y="7652338"/>
            <a:ext cx="627743" cy="69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4238" b="true">
                <a:solidFill>
                  <a:srgbClr val="0F022E"/>
                </a:solidFill>
                <a:latin typeface="Raleway Bold"/>
                <a:ea typeface="Raleway Bold"/>
                <a:cs typeface="Raleway Bold"/>
                <a:sym typeface="Raleway Bold"/>
              </a:rPr>
              <a:t>10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427256" y="7739122"/>
            <a:ext cx="6058329" cy="57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5"/>
              </a:lnSpc>
            </a:pPr>
            <a:r>
              <a:rPr lang="en-US" sz="3515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Business Recommendation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939">
                <a:alpha val="100000"/>
              </a:srgbClr>
            </a:gs>
            <a:gs pos="100000">
              <a:srgbClr val="414C9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72293">
            <a:off x="-5799371" y="6668368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0"/>
                </a:lnTo>
                <a:lnTo>
                  <a:pt x="0" y="698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8920761" y="-3494855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0"/>
                </a:moveTo>
                <a:lnTo>
                  <a:pt x="19149891" y="6989710"/>
                </a:lnTo>
                <a:lnTo>
                  <a:pt x="19149891" y="0"/>
                </a:lnTo>
                <a:lnTo>
                  <a:pt x="0" y="0"/>
                </a:lnTo>
                <a:lnTo>
                  <a:pt x="0" y="698971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9956" y="2966637"/>
            <a:ext cx="5307431" cy="5869220"/>
          </a:xfrm>
          <a:custGeom>
            <a:avLst/>
            <a:gdLst/>
            <a:ahLst/>
            <a:cxnLst/>
            <a:rect r="r" b="b" t="t" l="l"/>
            <a:pathLst>
              <a:path h="5869220" w="5307431">
                <a:moveTo>
                  <a:pt x="0" y="0"/>
                </a:moveTo>
                <a:lnTo>
                  <a:pt x="5307430" y="0"/>
                </a:lnTo>
                <a:lnTo>
                  <a:pt x="5307430" y="5869220"/>
                </a:lnTo>
                <a:lnTo>
                  <a:pt x="0" y="5869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749006" y="2125904"/>
            <a:ext cx="11006581" cy="777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8"/>
              </a:lnSpc>
            </a:pP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ID/X Partners (PT IDX Consulting) didirikan pada tahun 2002 dan telah melayani berbagai perusahaan di </a:t>
            </a:r>
            <a:r>
              <a:rPr lang="en-US" sz="331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Asia dan Australia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 berbagai sektor industri, terutama di bidang </a:t>
            </a:r>
            <a:r>
              <a:rPr lang="en-US" sz="331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layanan keuangan, telekomunikasi, manufaktur, dan ritel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Perusahaan ini menawarkan layanan konsultasi yang berfokus pada pemanfaatan </a:t>
            </a:r>
            <a:r>
              <a:rPr lang="en-US" sz="331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solusi d</a:t>
            </a:r>
            <a:r>
              <a:rPr lang="en-US" sz="331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ata analytics and decisioning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(DAD), yang dikombinasikan dengan </a:t>
            </a:r>
            <a:r>
              <a:rPr lang="en-US" sz="331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manajemen risiko serta strategi pemasaran yang terintegrasi, guna membantu klien meningkatkan profitabilitas portofolio serta efisiensi proses bisnis mereka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Dengan pendekatan konsultasi yang menyeluruh dan solusi teknologi yang lengkap, ID/X Partners menjadi penyedia layanan terpadu (</a:t>
            </a:r>
            <a:r>
              <a:rPr lang="en-US" sz="331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one-stop service provider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252297" y="407376"/>
            <a:ext cx="5019058" cy="1247832"/>
          </a:xfrm>
          <a:custGeom>
            <a:avLst/>
            <a:gdLst/>
            <a:ahLst/>
            <a:cxnLst/>
            <a:rect r="r" b="b" t="t" l="l"/>
            <a:pathLst>
              <a:path h="1247832" w="5019058">
                <a:moveTo>
                  <a:pt x="0" y="0"/>
                </a:moveTo>
                <a:lnTo>
                  <a:pt x="5019058" y="0"/>
                </a:lnTo>
                <a:lnTo>
                  <a:pt x="5019058" y="1247832"/>
                </a:lnTo>
                <a:lnTo>
                  <a:pt x="0" y="124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9006" y="647086"/>
            <a:ext cx="6296127" cy="76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6"/>
              </a:lnSpc>
            </a:pPr>
            <a:r>
              <a:rPr lang="en-US" sz="504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 Company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572293">
            <a:off x="9353349" y="-682100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5162" y="1908095"/>
            <a:ext cx="14577676" cy="212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8572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the Project: Business Understanding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17844" y="5869434"/>
            <a:ext cx="5683431" cy="54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7630" indent="-403815" lvl="1">
              <a:lnSpc>
                <a:spcPts val="4339"/>
              </a:lnSpc>
              <a:buFont typeface="Arial"/>
              <a:buChar char="•"/>
            </a:pPr>
            <a:r>
              <a:rPr lang="en-US" b="true" sz="37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 code </a:t>
            </a:r>
            <a:r>
              <a:rPr lang="en-US" b="true" sz="3740" u="sng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3" tooltip="https://colab.research.google.com/drive/1cu6pbA_kRzz6Ua-QtmJYgWukRsnfl8MN?usp=sharing"/>
              </a:rPr>
              <a:t>here</a:t>
            </a:r>
            <a:r>
              <a:rPr lang="en-US" b="true" sz="37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7844" y="7455559"/>
            <a:ext cx="8852313" cy="54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7630" indent="-403815" lvl="1">
              <a:lnSpc>
                <a:spcPts val="4339"/>
              </a:lnSpc>
              <a:buFont typeface="Arial"/>
              <a:buChar char="•"/>
            </a:pPr>
            <a:r>
              <a:rPr lang="en-US" b="true" sz="37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explanation video </a:t>
            </a:r>
            <a:r>
              <a:rPr lang="en-US" b="true" sz="3740" u="sng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4" tooltip="https://youtu.be/mr-wN72EaLY"/>
              </a:rPr>
              <a:t>here</a:t>
            </a:r>
            <a:r>
              <a:rPr lang="en-US" b="true" sz="37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17844" y="6662497"/>
            <a:ext cx="5683431" cy="54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07630" indent="-403815" lvl="1">
              <a:lnSpc>
                <a:spcPts val="4339"/>
              </a:lnSpc>
              <a:buFont typeface="Arial"/>
              <a:buChar char="•"/>
            </a:pPr>
            <a:r>
              <a:rPr lang="en-US" b="true" sz="37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 repo </a:t>
            </a:r>
            <a:r>
              <a:rPr lang="en-US" b="true" sz="3740" u="sng">
                <a:solidFill>
                  <a:srgbClr val="36E9FD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5" tooltip="https://github.com/raonsb/Credit-Risk-Prediction"/>
              </a:rPr>
              <a:t>here</a:t>
            </a:r>
            <a:r>
              <a:rPr lang="en-US" b="true" sz="37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1963" y="4247645"/>
            <a:ext cx="11004075" cy="89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785" i="true">
                <a:solidFill>
                  <a:srgbClr val="FFFFFF"/>
                </a:solidFill>
                <a:latin typeface="Raleway Italics"/>
                <a:ea typeface="Raleway Italics"/>
                <a:cs typeface="Raleway Italics"/>
                <a:sym typeface="Raleway Italics"/>
              </a:rPr>
              <a:t>Memahami latar belakang proyek, bisnis yang terlibat, dataset yang digunakan, problem statement, dan project objective.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572293">
            <a:off x="9353349" y="-6821000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3527" y="606793"/>
            <a:ext cx="15380946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5000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the Project: Business Understanding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6374" y="1873618"/>
            <a:ext cx="16046951" cy="483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6225" indent="-358113" lvl="1">
              <a:lnSpc>
                <a:spcPts val="3848"/>
              </a:lnSpc>
              <a:buFont typeface="Arial"/>
              <a:buChar char="•"/>
            </a:pP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Latar Belakang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9078" y="2531085"/>
            <a:ext cx="16930222" cy="436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432450" indent="-477483" lvl="2">
              <a:lnSpc>
                <a:spcPts val="3848"/>
              </a:lnSpc>
              <a:buFont typeface="Arial"/>
              <a:buChar char="⚬"/>
            </a:pP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Kredit merupakan salah satu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layanan keuangan utama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yang diberikan oleh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lembaga keuangan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 marL="1432450" indent="-477483" lvl="2">
              <a:lnSpc>
                <a:spcPts val="3848"/>
              </a:lnSpc>
              <a:buFont typeface="Arial"/>
              <a:buChar char="⚬"/>
            </a:pP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Risiko kredit (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credit risk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 adalah kemungkinan peminjam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gagal membayar 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pinjamannya, yang dapat berdampak pada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stabilitas finansial 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pemberi pinjaman.</a:t>
            </a:r>
          </a:p>
          <a:p>
            <a:pPr algn="just" marL="1432450" indent="-477483" lvl="2">
              <a:lnSpc>
                <a:spcPts val="3848"/>
              </a:lnSpc>
              <a:buFont typeface="Arial"/>
              <a:buChar char="⚬"/>
            </a:pP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Penggunaan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Machine Learning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dalam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prediksi risiko kredit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dapat membantu meningkatkan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akurasi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penilaian kelayakan pinjaman 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dan mengurangi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tingkat kredit bermasalah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(non-performing loans).</a:t>
            </a:r>
          </a:p>
          <a:p>
            <a:pPr algn="just">
              <a:lnSpc>
                <a:spcPts val="3848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82034" y="6690167"/>
            <a:ext cx="16046951" cy="483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6225" indent="-358113" lvl="1">
              <a:lnSpc>
                <a:spcPts val="3848"/>
              </a:lnSpc>
              <a:buFont typeface="Arial"/>
              <a:buChar char="•"/>
            </a:pP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 yang digunakan: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9078" y="7374548"/>
            <a:ext cx="16930222" cy="2912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432450" indent="-477483" lvl="2">
              <a:lnSpc>
                <a:spcPts val="3848"/>
              </a:lnSpc>
              <a:buFont typeface="Arial"/>
              <a:buChar char="⚬"/>
            </a:pP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Dataset yang berisi informasi mengenai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pinjaman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seperti jumlah pinjaman, lama tenor, riwayat pembayaran, status pekerjaan, dan kepemilikan rumah.</a:t>
            </a:r>
          </a:p>
          <a:p>
            <a:pPr algn="just" marL="1432450" indent="-477483" lvl="2">
              <a:lnSpc>
                <a:spcPts val="3848"/>
              </a:lnSpc>
              <a:buFont typeface="Arial"/>
              <a:buChar char="⚬"/>
            </a:pP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Fitur utama meliputi </a:t>
            </a:r>
            <a:r>
              <a:rPr lang="en-US" b="true" sz="33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variabel numerik dan kategorikal</a:t>
            </a:r>
            <a:r>
              <a:rPr lang="en-US" sz="33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yang mempengaruhi risiko kredit.</a:t>
            </a:r>
          </a:p>
          <a:p>
            <a:pPr algn="just">
              <a:lnSpc>
                <a:spcPts val="384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2410" y="2164600"/>
            <a:ext cx="16446890" cy="56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2665" indent="-416333" lvl="1">
              <a:lnSpc>
                <a:spcPts val="4473"/>
              </a:lnSpc>
              <a:buFont typeface="Arial"/>
              <a:buChar char="•"/>
            </a:pPr>
            <a:r>
              <a:rPr lang="en-US" b="true" sz="38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5173" y="3105273"/>
            <a:ext cx="16962293" cy="666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406254" indent="-468751" lvl="2">
              <a:lnSpc>
                <a:spcPts val="3777"/>
              </a:lnSpc>
              <a:buFont typeface="Arial"/>
              <a:buChar char="⚬"/>
            </a:pP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Tingkat keakuratan rendah dalam menilai risiko kredit:</a:t>
            </a:r>
          </a:p>
          <a:p>
            <a:pPr algn="just" marL="2109381" indent="-527345" lvl="3">
              <a:lnSpc>
                <a:spcPts val="3777"/>
              </a:lnSpc>
              <a:buFont typeface="Arial"/>
              <a:buChar char="￭"/>
            </a:pP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Metode penilaian risiko kredit yang ada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belum optimal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menyebabkan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kesulitan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dalam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mengidentifikasi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peminjam yang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berisiko tinggi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(good/bad).</a:t>
            </a:r>
          </a:p>
          <a:p>
            <a:pPr algn="just">
              <a:lnSpc>
                <a:spcPts val="3777"/>
              </a:lnSpc>
            </a:pPr>
          </a:p>
          <a:p>
            <a:pPr algn="just" marL="1406254" indent="-468751" lvl="2">
              <a:lnSpc>
                <a:spcPts val="3777"/>
              </a:lnSpc>
              <a:buFont typeface="Arial"/>
              <a:buChar char="⚬"/>
            </a:pP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Potensi kerugian yang tinggi akibat kredit macet: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 marL="2109381" indent="-527345" lvl="3">
              <a:lnSpc>
                <a:spcPts val="3777"/>
              </a:lnSpc>
              <a:buFont typeface="Arial"/>
              <a:buChar char="￭"/>
            </a:pP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Kesalahan dalam menilai risiko kredit dapat mengakibatkan peningkatan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kredit macet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kerugian finansial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bagi perusahaan.</a:t>
            </a:r>
          </a:p>
          <a:p>
            <a:pPr algn="just">
              <a:lnSpc>
                <a:spcPts val="3777"/>
              </a:lnSpc>
            </a:pPr>
          </a:p>
          <a:p>
            <a:pPr algn="just" marL="1406254" indent="-468751" lvl="2">
              <a:lnSpc>
                <a:spcPts val="3777"/>
              </a:lnSpc>
              <a:buFont typeface="Arial"/>
              <a:buChar char="⚬"/>
            </a:pP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Kesulitan dalam mengoptimalkan keputusan bisnis</a:t>
            </a:r>
          </a:p>
          <a:p>
            <a:pPr algn="just" marL="2109381" indent="-527345" lvl="3">
              <a:lnSpc>
                <a:spcPts val="3777"/>
              </a:lnSpc>
              <a:buFont typeface="Arial"/>
              <a:buChar char="￭"/>
            </a:pP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Kurangnya informasi yang akurat tentang risiko kredit (good/bad credit risk)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menghambat pengambilan keputusan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bisnis yang optimal.</a:t>
            </a:r>
          </a:p>
          <a:p>
            <a:pPr algn="just">
              <a:lnSpc>
                <a:spcPts val="377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53527" y="606793"/>
            <a:ext cx="15380946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5000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the Project: Business Understanding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61B70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314761">
            <a:off x="5680419" y="6404287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0"/>
                </a:moveTo>
                <a:lnTo>
                  <a:pt x="19149891" y="0"/>
                </a:lnTo>
                <a:lnTo>
                  <a:pt x="19149891" y="6989711"/>
                </a:lnTo>
                <a:lnTo>
                  <a:pt x="0" y="6989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572293">
            <a:off x="3960635" y="-5525403"/>
            <a:ext cx="19149891" cy="6989710"/>
          </a:xfrm>
          <a:custGeom>
            <a:avLst/>
            <a:gdLst/>
            <a:ahLst/>
            <a:cxnLst/>
            <a:rect r="r" b="b" t="t" l="l"/>
            <a:pathLst>
              <a:path h="6989710" w="19149891">
                <a:moveTo>
                  <a:pt x="0" y="6989711"/>
                </a:moveTo>
                <a:lnTo>
                  <a:pt x="19149891" y="6989711"/>
                </a:lnTo>
                <a:lnTo>
                  <a:pt x="19149891" y="0"/>
                </a:lnTo>
                <a:lnTo>
                  <a:pt x="0" y="0"/>
                </a:lnTo>
                <a:lnTo>
                  <a:pt x="0" y="6989711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954" y="1963019"/>
            <a:ext cx="17238739" cy="56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2665" indent="-416333" lvl="1">
              <a:lnSpc>
                <a:spcPts val="4473"/>
              </a:lnSpc>
              <a:buFont typeface="Arial"/>
              <a:buChar char="•"/>
            </a:pPr>
            <a:r>
              <a:rPr lang="en-US" b="true" sz="38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925" y="2903692"/>
            <a:ext cx="17560769" cy="6664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406254" indent="-468751" lvl="2">
              <a:lnSpc>
                <a:spcPts val="3777"/>
              </a:lnSpc>
              <a:buFont typeface="Arial"/>
              <a:buChar char="⚬"/>
            </a:pP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Mengembangkan model machine learning (ML) untuk prediksi risiko kredit yang akurat: </a:t>
            </a:r>
          </a:p>
          <a:p>
            <a:pPr algn="just" marL="2109381" indent="-527345" lvl="3">
              <a:lnSpc>
                <a:spcPts val="3777"/>
              </a:lnSpc>
              <a:buFont typeface="Arial"/>
              <a:buChar char="￭"/>
            </a:pP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Membangun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ML klasifikasi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yang dapat memprediksi risiko kredit (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good/bad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 dengan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akurasi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yang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lebih tinggi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daripada metode yang ada.</a:t>
            </a:r>
          </a:p>
          <a:p>
            <a:pPr algn="just">
              <a:lnSpc>
                <a:spcPts val="3777"/>
              </a:lnSpc>
            </a:pPr>
          </a:p>
          <a:p>
            <a:pPr algn="just" marL="1406254" indent="-468751" lvl="2">
              <a:lnSpc>
                <a:spcPts val="3777"/>
              </a:lnSpc>
              <a:buFont typeface="Arial"/>
              <a:buChar char="⚬"/>
            </a:pP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Mengurangi potensi kerugian akibat kredit macet: </a:t>
            </a:r>
          </a:p>
          <a:p>
            <a:pPr algn="just" marL="2109381" indent="-527345" lvl="3">
              <a:lnSpc>
                <a:spcPts val="3777"/>
              </a:lnSpc>
              <a:buFont typeface="Arial"/>
              <a:buChar char="￭"/>
            </a:pP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Dengan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mengidentifikasi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peminjam berisiko tinggi secara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lebih akurat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model akan membantu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mengurangi jumlah kredit macet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meminimalkan kerugian finansial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3777"/>
              </a:lnSpc>
            </a:pPr>
          </a:p>
          <a:p>
            <a:pPr algn="just" marL="1406254" indent="-468751" lvl="2">
              <a:lnSpc>
                <a:spcPts val="3777"/>
              </a:lnSpc>
              <a:buFont typeface="Arial"/>
              <a:buChar char="⚬"/>
            </a:pP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Memberikan informasi yang akurat untuk pengambilan keputusan bisnis:</a:t>
            </a:r>
          </a:p>
          <a:p>
            <a:pPr algn="just" marL="2109381" indent="-527345" lvl="3">
              <a:lnSpc>
                <a:spcPts val="3777"/>
              </a:lnSpc>
              <a:buFont typeface="Arial"/>
              <a:buChar char="￭"/>
            </a:pP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akan menyediakan informasi yang akurat dan handal tentang risiko kredit untuk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mendukung pengambilan keputusan bisnis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yang lebih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efektif 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dan </a:t>
            </a:r>
            <a:r>
              <a:rPr lang="en-US" b="true" sz="325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optimal</a:t>
            </a:r>
            <a:r>
              <a:rPr lang="en-US" sz="32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3527" y="606793"/>
            <a:ext cx="15380946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0"/>
              </a:lnSpc>
            </a:pPr>
            <a:r>
              <a:rPr lang="en-US" sz="5000" b="true">
                <a:solidFill>
                  <a:srgbClr val="36E9F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About the Project: Business Understanding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DAGjluz8Nyo</dc:identifier>
  <dcterms:modified xsi:type="dcterms:W3CDTF">2011-08-01T06:04:30Z</dcterms:modified>
  <cp:revision>1</cp:revision>
  <dc:title>Final Task_ID/X Partners_Data Scientist_Raon Spielberg Berek</dc:title>
</cp:coreProperties>
</file>